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68" r:id="rId3"/>
    <p:sldMasterId id="2147483676" r:id="rId4"/>
    <p:sldMasterId id="2147483833" r:id="rId5"/>
  </p:sldMasterIdLst>
  <p:notesMasterIdLst>
    <p:notesMasterId r:id="rId10"/>
  </p:notesMasterIdLst>
  <p:sldIdLst>
    <p:sldId id="371" r:id="rId6"/>
    <p:sldId id="377" r:id="rId7"/>
    <p:sldId id="378" r:id="rId8"/>
    <p:sldId id="38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DDE6"/>
    <a:srgbClr val="FF33CC"/>
    <a:srgbClr val="AF5C09"/>
    <a:srgbClr val="B51B9F"/>
    <a:srgbClr val="03CD8E"/>
    <a:srgbClr val="FF3399"/>
    <a:srgbClr val="AC1B0C"/>
    <a:srgbClr val="FF3300"/>
    <a:srgbClr val="9D2E1B"/>
    <a:srgbClr val="9E56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6398" autoAdjust="0"/>
  </p:normalViewPr>
  <p:slideViewPr>
    <p:cSldViewPr snapToGrid="0" snapToObjects="1">
      <p:cViewPr varScale="1">
        <p:scale>
          <a:sx n="69" d="100"/>
          <a:sy n="69" d="100"/>
        </p:scale>
        <p:origin x="75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37ED90-9F12-419E-ADF3-8202F768AFB2}" type="datetimeFigureOut">
              <a:rPr lang="el-GR" smtClean="0"/>
              <a:t>19/11/2022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86C91-69C9-4B04-8737-4E5F13764B33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403172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l-GR" dirty="0"/>
              <a:t>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25BF50-B49B-4853-A573-925571B5978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2657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l-GR" dirty="0"/>
              <a:t>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25BF50-B49B-4853-A573-925571B59782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912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Q</a:t>
            </a:r>
            <a:r>
              <a:rPr lang="el-GR" dirty="0"/>
              <a:t>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625BF50-B49B-4853-A573-925571B59782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37953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4C7366-20FC-5047-99D9-6D8D18C24B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1EE0DC-63F7-8D4C-BBB0-41CFD3412B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732974-2823-2544-8CC5-0127C2F4B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6E3F-D4E3-DE4D-A64D-3AFA5BFC1C7A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5E155F-8931-8349-B34E-A4985A8140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9A7117-3EA3-5840-B04D-1D232216A6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DDD8-84E4-B841-8448-5E896481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375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EAC381-A85D-FA4C-A5D6-E18BC6B69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825D3A1-BA22-BF4B-84CB-9D50844907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E3051C-CE3C-5D4C-A0C8-ED947C645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6E3F-D4E3-DE4D-A64D-3AFA5BFC1C7A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11090-32C1-D443-8682-55E463628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E4317-4536-234E-9FBF-9E8872C99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DDD8-84E4-B841-8448-5E896481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734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8F17E3B-ADC1-EF42-BA08-FB10D690C6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B072710-FBC5-1042-92F1-D2D20CB0D9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A137C9-7E73-9C4D-8DFD-A6575214E5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6E3F-D4E3-DE4D-A64D-3AFA5BFC1C7A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15696A-AC15-7241-8B25-21743AD77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0F74E5-535A-AF4B-AD8C-02756CA86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DDD8-84E4-B841-8448-5E896481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320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7111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42D4-7C26-468B-8652-D85F18211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F9C-0B8E-43DA-AEEA-D601077051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682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42D4-7C26-468B-8652-D85F18211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F9C-0B8E-43DA-AEEA-D601077051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872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42D4-7C26-468B-8652-D85F18211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F9C-0B8E-43DA-AEEA-D601077051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4064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Texto 7">
            <a:extLst>
              <a:ext uri="{FF2B5EF4-FFF2-40B4-BE49-F238E27FC236}">
                <a16:creationId xmlns:a16="http://schemas.microsoft.com/office/drawing/2014/main" id="{A45828DB-02D9-493E-B696-7107B392CAF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22695" y="670643"/>
            <a:ext cx="6829140" cy="3239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err="1"/>
              <a:t>Calibri</a:t>
            </a:r>
            <a:r>
              <a:rPr lang="pt-BR"/>
              <a:t> </a:t>
            </a:r>
            <a:r>
              <a:rPr lang="pt-BR" err="1"/>
              <a:t>font</a:t>
            </a:r>
            <a:r>
              <a:rPr lang="pt-BR"/>
              <a:t> normal (</a:t>
            </a:r>
            <a:r>
              <a:rPr lang="pt-BR" err="1"/>
              <a:t>size</a:t>
            </a:r>
            <a:r>
              <a:rPr lang="pt-BR"/>
              <a:t> 14)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492C72F6-137D-41DF-ACAC-E91E4A93F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694" y="258471"/>
            <a:ext cx="9787893" cy="370620"/>
          </a:xfrm>
          <a:prstGeom prst="rect">
            <a:avLst/>
          </a:prstGeom>
        </p:spPr>
        <p:txBody>
          <a:bodyPr/>
          <a:lstStyle>
            <a:lvl1pPr algn="l">
              <a:tabLst/>
              <a:defRPr sz="2400" b="1">
                <a:solidFill>
                  <a:srgbClr val="54C0E8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err="1"/>
              <a:t>Trebuchet</a:t>
            </a:r>
            <a:r>
              <a:rPr lang="pt-BR"/>
              <a:t> M </a:t>
            </a:r>
            <a:r>
              <a:rPr lang="pt-BR" err="1"/>
              <a:t>font</a:t>
            </a:r>
            <a:r>
              <a:rPr lang="pt-BR"/>
              <a:t> normal (</a:t>
            </a:r>
            <a:r>
              <a:rPr lang="pt-BR" err="1"/>
              <a:t>size</a:t>
            </a:r>
            <a:r>
              <a:rPr lang="pt-BR"/>
              <a:t> 24)</a:t>
            </a:r>
          </a:p>
        </p:txBody>
      </p:sp>
      <p:sp>
        <p:nvSpPr>
          <p:cNvPr id="29" name="Espaço Reservado para Texto 7">
            <a:extLst>
              <a:ext uri="{FF2B5EF4-FFF2-40B4-BE49-F238E27FC236}">
                <a16:creationId xmlns:a16="http://schemas.microsoft.com/office/drawing/2014/main" id="{9BE8F821-BF03-4D6F-AA53-7CEFF56867C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45771" y="6542427"/>
            <a:ext cx="6866282" cy="2852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00" 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err="1"/>
              <a:t>Calibri</a:t>
            </a:r>
            <a:r>
              <a:rPr lang="pt-BR"/>
              <a:t> </a:t>
            </a:r>
            <a:r>
              <a:rPr lang="pt-BR" err="1"/>
              <a:t>font</a:t>
            </a:r>
            <a:r>
              <a:rPr lang="pt-BR"/>
              <a:t> normal (</a:t>
            </a:r>
            <a:r>
              <a:rPr lang="pt-BR" err="1"/>
              <a:t>size</a:t>
            </a:r>
            <a:r>
              <a:rPr lang="pt-BR"/>
              <a:t> 10)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1095A38-611E-4E51-8DD8-DE9FE687F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146" y="6556676"/>
            <a:ext cx="283625" cy="2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9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222" y="110543"/>
            <a:ext cx="9756359" cy="590931"/>
          </a:xfrm>
          <a:noFill/>
        </p:spPr>
        <p:txBody>
          <a:bodyPr wrap="square" rtlCol="0">
            <a:spAutoFit/>
          </a:bodyPr>
          <a:lstStyle>
            <a:lvl1pPr>
              <a:defRPr lang="en-US" sz="3600" baseline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LOREM IPSUM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05222" y="709846"/>
            <a:ext cx="4800600" cy="428625"/>
          </a:xfrm>
        </p:spPr>
        <p:txBody>
          <a:bodyPr anchor="ctr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REPLACE THIS TEXT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838201" y="1527586"/>
            <a:ext cx="10515600" cy="4649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9663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5" y="576654"/>
            <a:ext cx="11874446" cy="667337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0439234" y="6148015"/>
            <a:ext cx="972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B6F827-E134-4C8D-9CF5-D199257E746A}" type="slidenum">
              <a:rPr lang="en-US" sz="1000" smtClean="0">
                <a:solidFill>
                  <a:srgbClr val="332C41">
                    <a:alpha val="40000"/>
                  </a:srgbClr>
                </a:solidFill>
              </a:rPr>
              <a:pPr algn="r"/>
              <a:t>‹#›</a:t>
            </a:fld>
            <a:endParaRPr lang="en-US" sz="1000" dirty="0">
              <a:solidFill>
                <a:srgbClr val="332C41">
                  <a:alpha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600" y="356616"/>
            <a:ext cx="10634400" cy="4616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069557" y="6152914"/>
            <a:ext cx="1988343" cy="261610"/>
            <a:chOff x="4069557" y="6152914"/>
            <a:chExt cx="1988343" cy="261610"/>
          </a:xfrm>
        </p:grpSpPr>
        <p:sp>
          <p:nvSpPr>
            <p:cNvPr id="4" name="Rectangle 3"/>
            <p:cNvSpPr/>
            <p:nvPr userDrawn="1"/>
          </p:nvSpPr>
          <p:spPr>
            <a:xfrm>
              <a:off x="4069557" y="6222785"/>
              <a:ext cx="116681" cy="116681"/>
            </a:xfrm>
            <a:prstGeom prst="rect">
              <a:avLst/>
            </a:prstGeom>
            <a:solidFill>
              <a:srgbClr val="8F77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4167190" y="6152914"/>
              <a:ext cx="18907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332C41"/>
                  </a:solidFill>
                </a:rPr>
                <a:t>Partner and affiliate panels</a:t>
              </a: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6288857" y="6152914"/>
            <a:ext cx="1988343" cy="261610"/>
            <a:chOff x="4069557" y="6152914"/>
            <a:chExt cx="1988343" cy="261610"/>
          </a:xfrm>
        </p:grpSpPr>
        <p:sp>
          <p:nvSpPr>
            <p:cNvPr id="9" name="Rectangle 8"/>
            <p:cNvSpPr/>
            <p:nvPr userDrawn="1"/>
          </p:nvSpPr>
          <p:spPr>
            <a:xfrm>
              <a:off x="4069557" y="6222785"/>
              <a:ext cx="116681" cy="116681"/>
            </a:xfrm>
            <a:prstGeom prst="rect">
              <a:avLst/>
            </a:prstGeom>
            <a:solidFill>
              <a:srgbClr val="432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4167190" y="6152914"/>
              <a:ext cx="18907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332C41"/>
                  </a:solidFill>
                </a:rPr>
                <a:t>YouGov panels</a:t>
              </a: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7732717" y="6152914"/>
            <a:ext cx="1988343" cy="261610"/>
            <a:chOff x="4069557" y="6152914"/>
            <a:chExt cx="1988343" cy="26161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69557" y="6222785"/>
              <a:ext cx="116681" cy="116681"/>
            </a:xfrm>
            <a:prstGeom prst="rect">
              <a:avLst/>
            </a:prstGeom>
            <a:solidFill>
              <a:srgbClr val="FF85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4167190" y="6152914"/>
              <a:ext cx="18907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332C41"/>
                  </a:solidFill>
                </a:rPr>
                <a:t>YouGov offices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08354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1257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F6289-4599-D847-857B-BD96B43A3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B60E90-D508-4549-891D-C027D957A8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2168FF-F0D2-D347-99F5-F9A356AA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6E3F-D4E3-DE4D-A64D-3AFA5BFC1C7A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B0D530-9E4C-C948-873F-A3C339FF9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531553-D054-A74B-B9D0-859E07C83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DDD8-84E4-B841-8448-5E896481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605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42D4-7C26-468B-8652-D85F18211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F9C-0B8E-43DA-AEEA-D601077051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139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42D4-7C26-468B-8652-D85F18211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F9C-0B8E-43DA-AEEA-D601077051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6142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42D4-7C26-468B-8652-D85F18211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F9C-0B8E-43DA-AEEA-D601077051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637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Texto 7">
            <a:extLst>
              <a:ext uri="{FF2B5EF4-FFF2-40B4-BE49-F238E27FC236}">
                <a16:creationId xmlns:a16="http://schemas.microsoft.com/office/drawing/2014/main" id="{A45828DB-02D9-493E-B696-7107B392CAF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22695" y="670643"/>
            <a:ext cx="6829140" cy="3239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err="1"/>
              <a:t>Calibri</a:t>
            </a:r>
            <a:r>
              <a:rPr lang="pt-BR"/>
              <a:t> </a:t>
            </a:r>
            <a:r>
              <a:rPr lang="pt-BR" err="1"/>
              <a:t>font</a:t>
            </a:r>
            <a:r>
              <a:rPr lang="pt-BR"/>
              <a:t> normal (</a:t>
            </a:r>
            <a:r>
              <a:rPr lang="pt-BR" err="1"/>
              <a:t>size</a:t>
            </a:r>
            <a:r>
              <a:rPr lang="pt-BR"/>
              <a:t> 14)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492C72F6-137D-41DF-ACAC-E91E4A93F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694" y="258471"/>
            <a:ext cx="9787893" cy="370620"/>
          </a:xfrm>
          <a:prstGeom prst="rect">
            <a:avLst/>
          </a:prstGeom>
        </p:spPr>
        <p:txBody>
          <a:bodyPr/>
          <a:lstStyle>
            <a:lvl1pPr algn="l">
              <a:tabLst/>
              <a:defRPr sz="2400" b="1">
                <a:solidFill>
                  <a:srgbClr val="54C0E8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err="1"/>
              <a:t>Trebuchet</a:t>
            </a:r>
            <a:r>
              <a:rPr lang="pt-BR"/>
              <a:t> M </a:t>
            </a:r>
            <a:r>
              <a:rPr lang="pt-BR" err="1"/>
              <a:t>font</a:t>
            </a:r>
            <a:r>
              <a:rPr lang="pt-BR"/>
              <a:t> normal (</a:t>
            </a:r>
            <a:r>
              <a:rPr lang="pt-BR" err="1"/>
              <a:t>size</a:t>
            </a:r>
            <a:r>
              <a:rPr lang="pt-BR"/>
              <a:t> 24)</a:t>
            </a:r>
          </a:p>
        </p:txBody>
      </p:sp>
      <p:sp>
        <p:nvSpPr>
          <p:cNvPr id="29" name="Espaço Reservado para Texto 7">
            <a:extLst>
              <a:ext uri="{FF2B5EF4-FFF2-40B4-BE49-F238E27FC236}">
                <a16:creationId xmlns:a16="http://schemas.microsoft.com/office/drawing/2014/main" id="{9BE8F821-BF03-4D6F-AA53-7CEFF56867C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45771" y="6542427"/>
            <a:ext cx="6866282" cy="2852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00" 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err="1"/>
              <a:t>Calibri</a:t>
            </a:r>
            <a:r>
              <a:rPr lang="pt-BR"/>
              <a:t> </a:t>
            </a:r>
            <a:r>
              <a:rPr lang="pt-BR" err="1"/>
              <a:t>font</a:t>
            </a:r>
            <a:r>
              <a:rPr lang="pt-BR"/>
              <a:t> normal (</a:t>
            </a:r>
            <a:r>
              <a:rPr lang="pt-BR" err="1"/>
              <a:t>size</a:t>
            </a:r>
            <a:r>
              <a:rPr lang="pt-BR"/>
              <a:t> 10)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1095A38-611E-4E51-8DD8-DE9FE687F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146" y="6556676"/>
            <a:ext cx="283625" cy="2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985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222" y="110543"/>
            <a:ext cx="9756359" cy="590931"/>
          </a:xfrm>
          <a:noFill/>
        </p:spPr>
        <p:txBody>
          <a:bodyPr wrap="square" rtlCol="0">
            <a:spAutoFit/>
          </a:bodyPr>
          <a:lstStyle>
            <a:lvl1pPr>
              <a:defRPr lang="en-US" sz="3600" baseline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LOREM IPSUM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05222" y="709846"/>
            <a:ext cx="4800600" cy="428625"/>
          </a:xfrm>
        </p:spPr>
        <p:txBody>
          <a:bodyPr anchor="ctr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REPLACE THIS TEXT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838201" y="1527586"/>
            <a:ext cx="10515600" cy="4649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1806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5" y="576654"/>
            <a:ext cx="11874446" cy="667337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0439234" y="6148015"/>
            <a:ext cx="972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B6F827-E134-4C8D-9CF5-D199257E746A}" type="slidenum">
              <a:rPr lang="en-US" sz="1000" smtClean="0">
                <a:solidFill>
                  <a:srgbClr val="332C41">
                    <a:alpha val="40000"/>
                  </a:srgbClr>
                </a:solidFill>
              </a:rPr>
              <a:pPr algn="r"/>
              <a:t>‹#›</a:t>
            </a:fld>
            <a:endParaRPr lang="en-US" sz="1000" dirty="0">
              <a:solidFill>
                <a:srgbClr val="332C41">
                  <a:alpha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600" y="356616"/>
            <a:ext cx="10634400" cy="4616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069557" y="6152914"/>
            <a:ext cx="1988343" cy="261610"/>
            <a:chOff x="4069557" y="6152914"/>
            <a:chExt cx="1988343" cy="261610"/>
          </a:xfrm>
        </p:grpSpPr>
        <p:sp>
          <p:nvSpPr>
            <p:cNvPr id="4" name="Rectangle 3"/>
            <p:cNvSpPr/>
            <p:nvPr userDrawn="1"/>
          </p:nvSpPr>
          <p:spPr>
            <a:xfrm>
              <a:off x="4069557" y="6222785"/>
              <a:ext cx="116681" cy="116681"/>
            </a:xfrm>
            <a:prstGeom prst="rect">
              <a:avLst/>
            </a:prstGeom>
            <a:solidFill>
              <a:srgbClr val="8F77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4167190" y="6152914"/>
              <a:ext cx="18907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332C41"/>
                  </a:solidFill>
                </a:rPr>
                <a:t>Partner and affiliate panels</a:t>
              </a: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6288857" y="6152914"/>
            <a:ext cx="1988343" cy="261610"/>
            <a:chOff x="4069557" y="6152914"/>
            <a:chExt cx="1988343" cy="261610"/>
          </a:xfrm>
        </p:grpSpPr>
        <p:sp>
          <p:nvSpPr>
            <p:cNvPr id="9" name="Rectangle 8"/>
            <p:cNvSpPr/>
            <p:nvPr userDrawn="1"/>
          </p:nvSpPr>
          <p:spPr>
            <a:xfrm>
              <a:off x="4069557" y="6222785"/>
              <a:ext cx="116681" cy="116681"/>
            </a:xfrm>
            <a:prstGeom prst="rect">
              <a:avLst/>
            </a:prstGeom>
            <a:solidFill>
              <a:srgbClr val="432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4167190" y="6152914"/>
              <a:ext cx="18907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332C41"/>
                  </a:solidFill>
                </a:rPr>
                <a:t>YouGov panels</a:t>
              </a: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7732717" y="6152914"/>
            <a:ext cx="1988343" cy="261610"/>
            <a:chOff x="4069557" y="6152914"/>
            <a:chExt cx="1988343" cy="26161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69557" y="6222785"/>
              <a:ext cx="116681" cy="116681"/>
            </a:xfrm>
            <a:prstGeom prst="rect">
              <a:avLst/>
            </a:prstGeom>
            <a:solidFill>
              <a:srgbClr val="FF85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4167190" y="6152914"/>
              <a:ext cx="18907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332C41"/>
                  </a:solidFill>
                </a:rPr>
                <a:t>YouGov offices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89715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43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42D4-7C26-468B-8652-D85F18211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F9C-0B8E-43DA-AEEA-D601077051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156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42D4-7C26-468B-8652-D85F18211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F9C-0B8E-43DA-AEEA-D601077051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0700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42D4-7C26-468B-8652-D85F18211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F9C-0B8E-43DA-AEEA-D601077051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508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1CA462-25CF-4C4F-84BB-142A5A6046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CB716B-0C4E-3C43-999A-F1198FAEA8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53D577-5D25-FE48-84C0-3D7E91629A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6E3F-D4E3-DE4D-A64D-3AFA5BFC1C7A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55E451-E7DE-BC49-B8D8-9648D137A5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C2C4AC-528F-294D-9F73-265B62B504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DDD8-84E4-B841-8448-5E896481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162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Texto 7">
            <a:extLst>
              <a:ext uri="{FF2B5EF4-FFF2-40B4-BE49-F238E27FC236}">
                <a16:creationId xmlns:a16="http://schemas.microsoft.com/office/drawing/2014/main" id="{A45828DB-02D9-493E-B696-7107B392CAF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22695" y="670643"/>
            <a:ext cx="6829140" cy="3239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err="1"/>
              <a:t>Calibri</a:t>
            </a:r>
            <a:r>
              <a:rPr lang="pt-BR"/>
              <a:t> </a:t>
            </a:r>
            <a:r>
              <a:rPr lang="pt-BR" err="1"/>
              <a:t>font</a:t>
            </a:r>
            <a:r>
              <a:rPr lang="pt-BR"/>
              <a:t> normal (</a:t>
            </a:r>
            <a:r>
              <a:rPr lang="pt-BR" err="1"/>
              <a:t>size</a:t>
            </a:r>
            <a:r>
              <a:rPr lang="pt-BR"/>
              <a:t> 14)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492C72F6-137D-41DF-ACAC-E91E4A93F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694" y="258471"/>
            <a:ext cx="9787893" cy="370620"/>
          </a:xfrm>
          <a:prstGeom prst="rect">
            <a:avLst/>
          </a:prstGeom>
        </p:spPr>
        <p:txBody>
          <a:bodyPr/>
          <a:lstStyle>
            <a:lvl1pPr algn="l">
              <a:tabLst/>
              <a:defRPr sz="2400" b="1">
                <a:solidFill>
                  <a:srgbClr val="54C0E8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err="1"/>
              <a:t>Trebuchet</a:t>
            </a:r>
            <a:r>
              <a:rPr lang="pt-BR"/>
              <a:t> M </a:t>
            </a:r>
            <a:r>
              <a:rPr lang="pt-BR" err="1"/>
              <a:t>font</a:t>
            </a:r>
            <a:r>
              <a:rPr lang="pt-BR"/>
              <a:t> normal (</a:t>
            </a:r>
            <a:r>
              <a:rPr lang="pt-BR" err="1"/>
              <a:t>size</a:t>
            </a:r>
            <a:r>
              <a:rPr lang="pt-BR"/>
              <a:t> 24)</a:t>
            </a:r>
          </a:p>
        </p:txBody>
      </p:sp>
      <p:sp>
        <p:nvSpPr>
          <p:cNvPr id="29" name="Espaço Reservado para Texto 7">
            <a:extLst>
              <a:ext uri="{FF2B5EF4-FFF2-40B4-BE49-F238E27FC236}">
                <a16:creationId xmlns:a16="http://schemas.microsoft.com/office/drawing/2014/main" id="{9BE8F821-BF03-4D6F-AA53-7CEFF56867C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45771" y="6542427"/>
            <a:ext cx="6866282" cy="2852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00" 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err="1"/>
              <a:t>Calibri</a:t>
            </a:r>
            <a:r>
              <a:rPr lang="pt-BR"/>
              <a:t> </a:t>
            </a:r>
            <a:r>
              <a:rPr lang="pt-BR" err="1"/>
              <a:t>font</a:t>
            </a:r>
            <a:r>
              <a:rPr lang="pt-BR"/>
              <a:t> normal (</a:t>
            </a:r>
            <a:r>
              <a:rPr lang="pt-BR" err="1"/>
              <a:t>size</a:t>
            </a:r>
            <a:r>
              <a:rPr lang="pt-BR"/>
              <a:t> 10)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1095A38-611E-4E51-8DD8-DE9FE687F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146" y="6556676"/>
            <a:ext cx="283625" cy="2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7834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05222" y="110543"/>
            <a:ext cx="9756359" cy="590931"/>
          </a:xfrm>
          <a:noFill/>
        </p:spPr>
        <p:txBody>
          <a:bodyPr wrap="square" rtlCol="0">
            <a:spAutoFit/>
          </a:bodyPr>
          <a:lstStyle>
            <a:lvl1pPr>
              <a:defRPr lang="en-US" sz="3600" baseline="0">
                <a:solidFill>
                  <a:schemeClr val="tx1">
                    <a:lumMod val="50000"/>
                    <a:lumOff val="50000"/>
                  </a:schemeClr>
                </a:solidFill>
                <a:ea typeface="+mn-ea"/>
                <a:cs typeface="+mn-cs"/>
              </a:defRPr>
            </a:lvl1pPr>
          </a:lstStyle>
          <a:p>
            <a:pPr marL="0" lvl="0"/>
            <a:r>
              <a:rPr lang="en-US" dirty="0"/>
              <a:t>LOREM IPSUM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205222" y="709846"/>
            <a:ext cx="4800600" cy="428625"/>
          </a:xfrm>
        </p:spPr>
        <p:txBody>
          <a:bodyPr anchor="ctr">
            <a:normAutofit/>
          </a:bodyPr>
          <a:lstStyle>
            <a:lvl1pPr marL="0" indent="0">
              <a:buNone/>
              <a:defRPr sz="20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REPLACE THIS TEXT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838201" y="1527586"/>
            <a:ext cx="10515600" cy="46493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503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925" y="576654"/>
            <a:ext cx="11874446" cy="6673376"/>
          </a:xfrm>
          <a:prstGeom prst="rect">
            <a:avLst/>
          </a:prstGeom>
        </p:spPr>
      </p:pic>
      <p:sp>
        <p:nvSpPr>
          <p:cNvPr id="5" name="TextBox 4"/>
          <p:cNvSpPr txBox="1"/>
          <p:nvPr userDrawn="1"/>
        </p:nvSpPr>
        <p:spPr>
          <a:xfrm>
            <a:off x="10439234" y="6148015"/>
            <a:ext cx="9727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FB6F827-E134-4C8D-9CF5-D199257E746A}" type="slidenum">
              <a:rPr lang="en-US" sz="1000" smtClean="0">
                <a:solidFill>
                  <a:srgbClr val="332C41">
                    <a:alpha val="40000"/>
                  </a:srgbClr>
                </a:solidFill>
              </a:rPr>
              <a:pPr algn="r"/>
              <a:t>‹#›</a:t>
            </a:fld>
            <a:endParaRPr lang="en-US" sz="1000" dirty="0">
              <a:solidFill>
                <a:srgbClr val="332C41">
                  <a:alpha val="40000"/>
                </a:srgb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7600" y="356616"/>
            <a:ext cx="10634400" cy="46166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grpSp>
        <p:nvGrpSpPr>
          <p:cNvPr id="7" name="Group 6"/>
          <p:cNvGrpSpPr/>
          <p:nvPr userDrawn="1"/>
        </p:nvGrpSpPr>
        <p:grpSpPr>
          <a:xfrm>
            <a:off x="4069557" y="6152914"/>
            <a:ext cx="1988343" cy="261610"/>
            <a:chOff x="4069557" y="6152914"/>
            <a:chExt cx="1988343" cy="261610"/>
          </a:xfrm>
        </p:grpSpPr>
        <p:sp>
          <p:nvSpPr>
            <p:cNvPr id="4" name="Rectangle 3"/>
            <p:cNvSpPr/>
            <p:nvPr userDrawn="1"/>
          </p:nvSpPr>
          <p:spPr>
            <a:xfrm>
              <a:off x="4069557" y="6222785"/>
              <a:ext cx="116681" cy="116681"/>
            </a:xfrm>
            <a:prstGeom prst="rect">
              <a:avLst/>
            </a:prstGeom>
            <a:solidFill>
              <a:srgbClr val="8F77D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" name="TextBox 5"/>
            <p:cNvSpPr txBox="1"/>
            <p:nvPr userDrawn="1"/>
          </p:nvSpPr>
          <p:spPr>
            <a:xfrm>
              <a:off x="4167190" y="6152914"/>
              <a:ext cx="18907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332C41"/>
                  </a:solidFill>
                </a:rPr>
                <a:t>Partner and affiliate panels</a:t>
              </a:r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6288857" y="6152914"/>
            <a:ext cx="1988343" cy="261610"/>
            <a:chOff x="4069557" y="6152914"/>
            <a:chExt cx="1988343" cy="261610"/>
          </a:xfrm>
        </p:grpSpPr>
        <p:sp>
          <p:nvSpPr>
            <p:cNvPr id="9" name="Rectangle 8"/>
            <p:cNvSpPr/>
            <p:nvPr userDrawn="1"/>
          </p:nvSpPr>
          <p:spPr>
            <a:xfrm>
              <a:off x="4069557" y="6222785"/>
              <a:ext cx="116681" cy="116681"/>
            </a:xfrm>
            <a:prstGeom prst="rect">
              <a:avLst/>
            </a:prstGeom>
            <a:solidFill>
              <a:srgbClr val="432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>
            <a:xfrm>
              <a:off x="4167190" y="6152914"/>
              <a:ext cx="18907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332C41"/>
                  </a:solidFill>
                </a:rPr>
                <a:t>YouGov panels</a:t>
              </a:r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7732717" y="6152914"/>
            <a:ext cx="1988343" cy="261610"/>
            <a:chOff x="4069557" y="6152914"/>
            <a:chExt cx="1988343" cy="261610"/>
          </a:xfrm>
        </p:grpSpPr>
        <p:sp>
          <p:nvSpPr>
            <p:cNvPr id="12" name="Rectangle 11"/>
            <p:cNvSpPr/>
            <p:nvPr userDrawn="1"/>
          </p:nvSpPr>
          <p:spPr>
            <a:xfrm>
              <a:off x="4069557" y="6222785"/>
              <a:ext cx="116681" cy="116681"/>
            </a:xfrm>
            <a:prstGeom prst="rect">
              <a:avLst/>
            </a:prstGeom>
            <a:solidFill>
              <a:srgbClr val="FF857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 userDrawn="1"/>
          </p:nvSpPr>
          <p:spPr>
            <a:xfrm>
              <a:off x="4167190" y="6152914"/>
              <a:ext cx="1890710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dirty="0">
                  <a:solidFill>
                    <a:srgbClr val="332C41"/>
                  </a:solidFill>
                </a:rPr>
                <a:t>YouGov offices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448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411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42D4-7C26-468B-8652-D85F18211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F9C-0B8E-43DA-AEEA-D601077051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525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42D4-7C26-468B-8652-D85F18211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F9C-0B8E-43DA-AEEA-D601077051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8646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6942D4-7C26-468B-8652-D85F18211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5AF9C-0B8E-43DA-AEEA-D601077051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611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Layout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Espaço Reservado para Texto 7">
            <a:extLst>
              <a:ext uri="{FF2B5EF4-FFF2-40B4-BE49-F238E27FC236}">
                <a16:creationId xmlns:a16="http://schemas.microsoft.com/office/drawing/2014/main" id="{A45828DB-02D9-493E-B696-7107B392CAF7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322695" y="670643"/>
            <a:ext cx="6829140" cy="323941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err="1"/>
              <a:t>Calibri</a:t>
            </a:r>
            <a:r>
              <a:rPr lang="pt-BR"/>
              <a:t> </a:t>
            </a:r>
            <a:r>
              <a:rPr lang="pt-BR" err="1"/>
              <a:t>font</a:t>
            </a:r>
            <a:r>
              <a:rPr lang="pt-BR"/>
              <a:t> normal (</a:t>
            </a:r>
            <a:r>
              <a:rPr lang="pt-BR" err="1"/>
              <a:t>size</a:t>
            </a:r>
            <a:r>
              <a:rPr lang="pt-BR"/>
              <a:t> 14)</a:t>
            </a:r>
          </a:p>
        </p:txBody>
      </p:sp>
      <p:sp>
        <p:nvSpPr>
          <p:cNvPr id="16" name="Título 1">
            <a:extLst>
              <a:ext uri="{FF2B5EF4-FFF2-40B4-BE49-F238E27FC236}">
                <a16:creationId xmlns:a16="http://schemas.microsoft.com/office/drawing/2014/main" id="{492C72F6-137D-41DF-ACAC-E91E4A93FC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22694" y="258471"/>
            <a:ext cx="9787893" cy="370620"/>
          </a:xfrm>
          <a:prstGeom prst="rect">
            <a:avLst/>
          </a:prstGeom>
        </p:spPr>
        <p:txBody>
          <a:bodyPr/>
          <a:lstStyle>
            <a:lvl1pPr algn="l">
              <a:tabLst/>
              <a:defRPr sz="2400" b="1">
                <a:solidFill>
                  <a:srgbClr val="54C0E8"/>
                </a:solidFill>
                <a:latin typeface="Trebuchet MS" panose="020B0603020202020204" pitchFamily="34" charset="0"/>
              </a:defRPr>
            </a:lvl1pPr>
          </a:lstStyle>
          <a:p>
            <a:r>
              <a:rPr lang="pt-BR" err="1"/>
              <a:t>Trebuchet</a:t>
            </a:r>
            <a:r>
              <a:rPr lang="pt-BR"/>
              <a:t> M </a:t>
            </a:r>
            <a:r>
              <a:rPr lang="pt-BR" err="1"/>
              <a:t>font</a:t>
            </a:r>
            <a:r>
              <a:rPr lang="pt-BR"/>
              <a:t> normal (</a:t>
            </a:r>
            <a:r>
              <a:rPr lang="pt-BR" err="1"/>
              <a:t>size</a:t>
            </a:r>
            <a:r>
              <a:rPr lang="pt-BR"/>
              <a:t> 24)</a:t>
            </a:r>
          </a:p>
        </p:txBody>
      </p:sp>
      <p:sp>
        <p:nvSpPr>
          <p:cNvPr id="29" name="Espaço Reservado para Texto 7">
            <a:extLst>
              <a:ext uri="{FF2B5EF4-FFF2-40B4-BE49-F238E27FC236}">
                <a16:creationId xmlns:a16="http://schemas.microsoft.com/office/drawing/2014/main" id="{9BE8F821-BF03-4D6F-AA53-7CEFF56867CE}"/>
              </a:ext>
            </a:extLst>
          </p:cNvPr>
          <p:cNvSpPr>
            <a:spLocks noGrp="1"/>
          </p:cNvSpPr>
          <p:nvPr>
            <p:ph type="body" sz="quarter" idx="60" hasCustomPrompt="1"/>
          </p:nvPr>
        </p:nvSpPr>
        <p:spPr>
          <a:xfrm>
            <a:off x="845771" y="6542427"/>
            <a:ext cx="6866282" cy="285204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000" i="1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pt-BR" err="1"/>
              <a:t>Calibri</a:t>
            </a:r>
            <a:r>
              <a:rPr lang="pt-BR"/>
              <a:t> </a:t>
            </a:r>
            <a:r>
              <a:rPr lang="pt-BR" err="1"/>
              <a:t>font</a:t>
            </a:r>
            <a:r>
              <a:rPr lang="pt-BR"/>
              <a:t> normal (</a:t>
            </a:r>
            <a:r>
              <a:rPr lang="pt-BR" err="1"/>
              <a:t>size</a:t>
            </a:r>
            <a:r>
              <a:rPr lang="pt-BR"/>
              <a:t> 10)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D1095A38-611E-4E51-8DD8-DE9FE687F9E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2146" y="6556676"/>
            <a:ext cx="283625" cy="226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3891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78E6FC-A6BD-FE41-930F-29D8DA4C6D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834143-5B8F-334D-9D9C-C94D48595B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598E1B7-2B7F-8C44-9757-3F4990C570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58CAA1-42FC-1F43-B8C7-3B0E13104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6E3F-D4E3-DE4D-A64D-3AFA5BFC1C7A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55804-AABF-3641-9AF4-E6F38A519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7CC3D2-A433-7741-A7C5-9F7192FF5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DDD8-84E4-B841-8448-5E896481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5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1600D-0C49-BA41-8DB1-FEED22392E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8B19CA-B4B8-F14F-9D6F-76D0B166ED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F8CAB30-B5E3-1B47-AC03-8DBAD73627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3A7951-DBE4-1D4D-968B-5C46FEAF6C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318BF1-EFA7-1140-BEB0-BAB0E166E47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11636D4-1426-A049-836C-90A5457F4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6E3F-D4E3-DE4D-A64D-3AFA5BFC1C7A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B7B9FDA-9277-BC46-88BD-FBAAF767C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C615AE3-9FCB-F348-B943-C00458DA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DDD8-84E4-B841-8448-5E896481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357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381AE0-353E-CC42-BD3B-33926323E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D23245-C9A9-D548-8311-65CE328044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6E3F-D4E3-DE4D-A64D-3AFA5BFC1C7A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DA910A-7F35-EB4F-9CAA-63543B28A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FC0AF7-F2C9-2E46-8DD4-F7A1489A0E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DDD8-84E4-B841-8448-5E896481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61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2CAED4-467E-6E4C-B0B3-E53D23CABE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6E3F-D4E3-DE4D-A64D-3AFA5BFC1C7A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A4D1B3-FA3C-934C-BA1C-A8B66BC36B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3B1333-52CC-3A45-94B0-EB788D903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DDD8-84E4-B841-8448-5E896481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941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74BA6-E8DE-A643-B933-09CDEAA07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619D03-8623-1E41-960A-48F2057467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EC3C52-C37E-D44D-BD79-514DA72A95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0CD6B5-11EC-D248-BBBF-83F03F5219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6E3F-D4E3-DE4D-A64D-3AFA5BFC1C7A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8EAF490-B2B1-4A47-A89E-5742FDE5C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E0AA2A-709E-A242-8131-BAB74C80E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DDD8-84E4-B841-8448-5E896481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6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291BC7-1BDB-4D4D-BB6B-30D9407BFB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826320A-237C-8E49-8597-E856F0F8E8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2EA639-3F76-D54D-A39E-C18EB3989B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CA090C-E2EA-914B-9024-DFED2AAFAA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216E3F-D4E3-DE4D-A64D-3AFA5BFC1C7A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58447C-BF35-1246-B3B8-A1F348716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9F3E1-DF95-6241-AE6B-712474BFE5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6DDD8-84E4-B841-8448-5E896481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533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theme" Target="../theme/theme5.xml"/><Relationship Id="rId5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0A0463-6678-2943-B24C-81DE9452B2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D7472C-7DE0-C847-AA97-6421833C24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B4AF39-2CD1-5746-84AE-4633F378694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16E3F-D4E3-DE4D-A64D-3AFA5BFC1C7A}" type="datetimeFigureOut">
              <a:rPr lang="en-US" smtClean="0"/>
              <a:t>11/19/2022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BA3ADEA-20E1-E64E-A8BE-4DAFCF1EC2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9C491-D749-2446-9959-CC05E6CD74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46DDD8-84E4-B841-8448-5E8964814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52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942D4-7C26-468B-8652-D85F18211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5AF9C-0B8E-43DA-AEEA-D601077051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43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942D4-7C26-468B-8652-D85F18211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5AF9C-0B8E-43DA-AEEA-D601077051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275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942D4-7C26-468B-8652-D85F18211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5AF9C-0B8E-43DA-AEEA-D601077051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7867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GB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6942D4-7C26-468B-8652-D85F18211F91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19/11/2022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B5AF9C-0B8E-43DA-AEEA-D6010770512F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77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</p:sldLayoutIdLst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channel/UC9M-y6U-IsDKq6aurC-EIRQ/featured" TargetMode="External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facebook.com/xenia.kourtoglou/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instagram.com/xkourtoglou/" TargetMode="External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thensvoice.g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ecoding Resilience: 7 ingredients of Resilience - InspireOn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596"/>
          <a:stretch/>
        </p:blipFill>
        <p:spPr bwMode="auto">
          <a:xfrm>
            <a:off x="5642122" y="-33588"/>
            <a:ext cx="6542258" cy="6930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2078A9C5-B949-5C48-A433-C69254203F34}"/>
              </a:ext>
            </a:extLst>
          </p:cNvPr>
          <p:cNvSpPr/>
          <p:nvPr/>
        </p:nvSpPr>
        <p:spPr>
          <a:xfrm>
            <a:off x="-8196" y="-69273"/>
            <a:ext cx="7906326" cy="6965758"/>
          </a:xfrm>
          <a:custGeom>
            <a:avLst/>
            <a:gdLst>
              <a:gd name="connsiteX0" fmla="*/ 0 w 5726545"/>
              <a:gd name="connsiteY0" fmla="*/ 0 h 5227782"/>
              <a:gd name="connsiteX1" fmla="*/ 0 w 5726545"/>
              <a:gd name="connsiteY1" fmla="*/ 5227782 h 5227782"/>
              <a:gd name="connsiteX2" fmla="*/ 5726545 w 5726545"/>
              <a:gd name="connsiteY2" fmla="*/ 5227782 h 5227782"/>
              <a:gd name="connsiteX3" fmla="*/ 4147127 w 5726545"/>
              <a:gd name="connsiteY3" fmla="*/ 36945 h 5227782"/>
              <a:gd name="connsiteX4" fmla="*/ 0 w 5726545"/>
              <a:gd name="connsiteY4" fmla="*/ 0 h 52277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6545" h="5227782">
                <a:moveTo>
                  <a:pt x="0" y="0"/>
                </a:moveTo>
                <a:lnTo>
                  <a:pt x="0" y="5227782"/>
                </a:lnTo>
                <a:lnTo>
                  <a:pt x="5726545" y="5227782"/>
                </a:lnTo>
                <a:lnTo>
                  <a:pt x="4147127" y="36945"/>
                </a:lnTo>
                <a:lnTo>
                  <a:pt x="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566" y="200840"/>
            <a:ext cx="605643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Πώς να Χτίζεις</a:t>
            </a:r>
          </a:p>
          <a:p>
            <a:pPr algn="ctr"/>
            <a:r>
              <a:rPr lang="el-GR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Ψυχική Ανθεκτικότητα</a:t>
            </a:r>
          </a:p>
          <a:p>
            <a:pPr algn="ctr"/>
            <a:r>
              <a:rPr lang="el-GR" sz="4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σ</a:t>
            </a:r>
            <a:r>
              <a:rPr lang="el-GR" sz="4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τον Εργασιακό Χώρο</a:t>
            </a:r>
          </a:p>
          <a:p>
            <a:pPr algn="ctr"/>
            <a:endParaRPr lang="el-GR" sz="44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l-GR" sz="24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Οδηγός Βήμα - Βήμα</a:t>
            </a:r>
            <a:endParaRPr lang="el-GR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9760" y="2251710"/>
            <a:ext cx="184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l-GR" sz="3600" b="1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ndara" panose="020E050203030302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6023610"/>
            <a:ext cx="12192000" cy="7113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l-GR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Ξένια Κούρτογλου, </a:t>
            </a:r>
            <a:r>
              <a:rPr lang="en-US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MSc.</a:t>
            </a:r>
            <a:r>
              <a:rPr lang="el-GR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l-GR" sz="20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Ειδικός στην Ψυχική Ανθεκτικότητα         </a:t>
            </a:r>
            <a:r>
              <a:rPr lang="el-GR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endParaRPr lang="el-GR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735" y="3508099"/>
            <a:ext cx="2119777" cy="23896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4" name="Picture 10" descr="THE NEW INSTAGRAM LOGO WHITE PNG TRANSPARENT 2022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19525" y="6100355"/>
            <a:ext cx="581556" cy="581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Facebook Logo PNG, Facebook Logo Transparent Background ...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5326" y="6070469"/>
            <a:ext cx="641328" cy="641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YouTube Logo PNG, Transparent YouTube Logo Icon Free DOWNLOAD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7375" y="6077783"/>
            <a:ext cx="925080" cy="650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51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eeping Employees Safe with Flexible and Remote Work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AutoShape 2" descr="COVID-19 sparked an economic crisis 'like no other' - Tabadul TV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AutoShape 2" descr="Crisis Marketing Made Simp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Flowchart: Document 3"/>
          <p:cNvSpPr/>
          <p:nvPr/>
        </p:nvSpPr>
        <p:spPr>
          <a:xfrm>
            <a:off x="0" y="-144463"/>
            <a:ext cx="12192000" cy="1913451"/>
          </a:xfrm>
          <a:prstGeom prst="flowChartDocumen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Ποιο είναι το δικό σου Σκορ Ψυχικής </a:t>
            </a:r>
          </a:p>
          <a:p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Ανθεκτικότητας σήμερα; Κάνε το τεστ!</a:t>
            </a:r>
          </a:p>
        </p:txBody>
      </p:sp>
      <p:sp>
        <p:nvSpPr>
          <p:cNvPr id="9" name="AutoShape 2" descr="What is a Hybrid Car? Hybrid Vs. Electric Cars - Advantag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0" y="6023610"/>
            <a:ext cx="12192000" cy="7113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Πώς να Χτίζεις Ψυχική Ανθεκτικότητα στον Εργασιακό Χώρο					                Ξένια Κούρτογλου, Μ</a:t>
            </a:r>
            <a:r>
              <a:rPr lang="en-US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el-GR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lang="el-GR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5576" y="1825894"/>
            <a:ext cx="8668936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>
                <a:latin typeface="Arial" panose="020B0604020202020204" pitchFamily="34" charset="0"/>
                <a:cs typeface="Arial" panose="020B0604020202020204" pitchFamily="34" charset="0"/>
              </a:rPr>
              <a:t>Σαν πρώτο βήμα, βάλε ένα βαθμό στον εαυτό σου από το 1-10 ανάλογα με  το πόσο πολύ ή όχι θεωρείς ότι διαθέτεις σήμερα το καθένα από τα πιο πάνω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στοιχεία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Αξιολόγησε τον εαυτό σου στο κάθε χαρακτηριστικό κάνοντας την </a:t>
            </a:r>
            <a:r>
              <a:rPr lang="el-GR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αυτοαξιολόγηση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 με ειλικρίνεια και αυθεντικότητα, αυτό το τεστ είναι μόνο για σένα!</a:t>
            </a:r>
          </a:p>
          <a:p>
            <a:pPr>
              <a:lnSpc>
                <a:spcPct val="150000"/>
              </a:lnSpc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Fixit Financial Twitterissä: &quot;Is a bad credit score slowing you down? At  Fixit Financial we don't check your credit nor do we ask for any proof of  income. Visit https://t.co/Ph37RORQ85 to finan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9" t="8439" r="12507"/>
          <a:stretch/>
        </p:blipFill>
        <p:spPr bwMode="auto">
          <a:xfrm>
            <a:off x="8791955" y="1498293"/>
            <a:ext cx="3293549" cy="2555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70815" y="4225873"/>
            <a:ext cx="1146905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Φέρε στο νου σου το σημερινό εργασιακό σου περιβάλλον, τις σχέσεις σου με τους συναδέλφους, το περιεχόμενο της εργασίας σου, τον/την προϊστάμενό σου, γεγονότα, καταστάσεις και εμπειρίες στην δουλειά σου και βαθμολόγησε στον πίνακα της επόμενης σελίδας.  Ολοκληρώνοντας κάνε το άθροισμα των βαθμών σου και διαίρεσε δια του 10 : αυτό είναι το δικό σου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Σκορ Ψυχικής Ανθεκτικότητας </a:t>
            </a:r>
            <a:r>
              <a:rPr lang="el-GR" dirty="0" smtClean="0">
                <a:latin typeface="Arial" panose="020B0604020202020204" pitchFamily="34" charset="0"/>
                <a:cs typeface="Arial" panose="020B0604020202020204" pitchFamily="34" charset="0"/>
              </a:rPr>
              <a:t>σήμερα (σε κλίμακα 1-10)   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654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eeping Employees Safe with Flexible and Remote Work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AutoShape 2" descr="COVID-19 sparked an economic crisis 'like no other' - Tabadul TV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AutoShape 2" descr="Crisis Marketing Made Simp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Flowchart: Document 3"/>
          <p:cNvSpPr/>
          <p:nvPr/>
        </p:nvSpPr>
        <p:spPr>
          <a:xfrm>
            <a:off x="0" y="-144461"/>
            <a:ext cx="12192000" cy="1643522"/>
          </a:xfrm>
          <a:prstGeom prst="flowChartDocumen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Ποιο είναι το δικό σου Σκορ Ψυχικής </a:t>
            </a:r>
          </a:p>
          <a:p>
            <a:r>
              <a:rPr lang="el-G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Ανθεκτικότητας σήμερα; Κάνε το τεστ!</a:t>
            </a:r>
          </a:p>
        </p:txBody>
      </p:sp>
      <p:sp>
        <p:nvSpPr>
          <p:cNvPr id="9" name="AutoShape 2" descr="What is a Hybrid Car? Hybrid Vs. Electric Cars - Advantag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0" y="6023610"/>
            <a:ext cx="12192000" cy="7113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Πώς να Χτίζεις Ψυχική Ανθεκτικότητα στον Εργασιακό Χώρο					                Ξένια Κούρτογλου, Μ</a:t>
            </a:r>
            <a:r>
              <a:rPr lang="en-US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el-GR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lang="el-GR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8117" y="1715724"/>
            <a:ext cx="11801491" cy="7340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Έχεις ξεκάθαρες απόψεις &amp; ρεαλιστική αίσθηση του τι είναι στον έλεγχό σου και τι όχι;  ___________________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Βλέπεις την πρόκληση σαν ευκαιρία; __________________________________________________________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Δημιουργείς βαθιές και ουσιαστικές σχέσεις με τους άλλους (συναδέλφους, φίλους, κλπ.) _________________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Έχεις αυξημένη αίσθηση του χιούμορ;  Ακόμα και στα δύσκολα; _____________________________________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Ξέρεις να κάνεις υπομονή;  Να δίνεις χρόνο στους άλλους και στα πράγματα να γίνουν στην ώρα τους; ______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Προστατεύεσαι από αρνητικά γεγονότα, ανθρώπους &amp; καταστάσεις ώστε να μην σε «ρίχνουν»; ____________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Έχεις φυσική ροπή προς μια ρεαλιστική αισιοδοξία, επιλέγοντας συνειδητά να βλέπεις το καλό; ____________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Προσαρμόζεσαι εύκολα όταν χρειάζεται να αλλάξεις πορεία για να ξεπεράσεις τα εμπόδια; ________________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Μπροστά σε μια ανατροπή, αλλάζεις εύκολα οπτική να το δεις από διαφορετική πλευρά; __________________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Είσαι ανοικτός/ή να παίρνεις και να δίνεις εποικοδομητική ανατροφοδότηση με τους συναδέλφους σου; ______</a:t>
            </a:r>
          </a:p>
          <a:p>
            <a:pPr>
              <a:lnSpc>
                <a:spcPct val="150000"/>
              </a:lnSpc>
            </a:pPr>
            <a:r>
              <a:rPr lang="el-GR" sz="16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l-GR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l-GR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Υπολόγισε τώρα το δικό σου Σκορ Ψυχικής Ανθεκτικότητας Σήμερα: 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endParaRPr lang="el-GR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146" name="Picture 2" descr="Fixit Financial Twitterissä: &quot;Is a bad credit score slowing you down? At  Fixit Financial we don't check your credit nor do we ask for any proof of  income. Visit https://t.co/Ph37RORQ85 to finance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9" t="8439" r="12507"/>
          <a:stretch/>
        </p:blipFill>
        <p:spPr bwMode="auto">
          <a:xfrm>
            <a:off x="10653807" y="-14760"/>
            <a:ext cx="1402413" cy="1088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463488" y="1317291"/>
            <a:ext cx="1547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Βαθμός 1-10</a:t>
            </a: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981282" y="5497416"/>
            <a:ext cx="914400" cy="359119"/>
          </a:xfrm>
          <a:prstGeom prst="rect">
            <a:avLst/>
          </a:prstGeom>
          <a:noFill/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l-GR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/10</a:t>
            </a:r>
            <a:endParaRPr lang="el-GR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6215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Keeping Employees Safe with Flexible and Remote Working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5" name="AutoShape 2" descr="COVID-19 sparked an economic crisis 'like no other' - Tabadul TV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3" name="AutoShape 2" descr="Crisis Marketing Made Simpl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>
              <a:solidFill>
                <a:prstClr val="black"/>
              </a:solidFill>
            </a:endParaRPr>
          </a:p>
        </p:txBody>
      </p:sp>
      <p:sp>
        <p:nvSpPr>
          <p:cNvPr id="4" name="Flowchart: Document 3"/>
          <p:cNvSpPr/>
          <p:nvPr/>
        </p:nvSpPr>
        <p:spPr>
          <a:xfrm>
            <a:off x="0" y="-144462"/>
            <a:ext cx="12192000" cy="1885128"/>
          </a:xfrm>
          <a:prstGeom prst="flowChartDocumen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 10 Βήματα για να χτίζεις κάθε μέρα Ψυχική Ανθεκτικότητα</a:t>
            </a:r>
          </a:p>
        </p:txBody>
      </p:sp>
      <p:sp>
        <p:nvSpPr>
          <p:cNvPr id="9" name="AutoShape 2" descr="What is a Hybrid Car? Hybrid Vs. Electric Cars - Advantages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2" name="Rectangle 21"/>
          <p:cNvSpPr/>
          <p:nvPr/>
        </p:nvSpPr>
        <p:spPr>
          <a:xfrm>
            <a:off x="0" y="6023610"/>
            <a:ext cx="12192000" cy="71131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l-GR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Πώς να Χτίζεις Ψυχική Ανθεκτικότητα στον Εργασιακό Χώρο					                Ξένια Κούρτογλου, Μ</a:t>
            </a:r>
            <a:r>
              <a:rPr lang="en-US" sz="1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</a:t>
            </a:r>
            <a:r>
              <a:rPr lang="el-GR" sz="14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 </a:t>
            </a:r>
            <a:endParaRPr lang="el-GR" sz="24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405" y="1941789"/>
            <a:ext cx="1219199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Δώσε προτεραιότητα στην υγεία σου : υιοθέτησε την πρόληψη αντί για την θεραπεία</a:t>
            </a:r>
          </a:p>
          <a:p>
            <a:pPr marL="342900" lvl="0" indent="-342900">
              <a:buAutoNum type="arabicPeriod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Φρόντισε την σωματική σου φόρμα και ευεξία : νους υγιής εν σώματι </a:t>
            </a:r>
            <a:r>
              <a:rPr lang="el-G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υγιεί</a:t>
            </a:r>
            <a:endParaRPr lang="el-GR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AutoNum type="arabicPeriod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Κάνε τον καλό ύπνο καθημερινή πρακτική : ξεκούραση και ανανέωση του οργανισμού</a:t>
            </a:r>
          </a:p>
          <a:p>
            <a:pPr marL="342900" lvl="0" indent="-342900">
              <a:buAutoNum type="arabicPeriod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Εξασφάλισε ισορροπία προσωπικού – επαγγελματικού χρόνου</a:t>
            </a:r>
          </a:p>
          <a:p>
            <a:pPr marL="342900" lvl="0" indent="-342900">
              <a:buAutoNum type="arabicPeriod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Αποδέξου ότι στη ζωή πάντα θα υπάρχουν τα «πάνω και τα κάτω»: εσύ επιλέγεις πώς θα αντιδράσεις!</a:t>
            </a:r>
          </a:p>
          <a:p>
            <a:pPr marL="342900" lvl="0" indent="-342900">
              <a:buAutoNum type="arabicPeriod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Ψάχνε την ευκαιρία και το μάθημα μέσα σε κάθε πρόκληση ή δυσκολία</a:t>
            </a:r>
          </a:p>
          <a:p>
            <a:pPr marL="342900" lvl="0" indent="-342900">
              <a:buAutoNum type="arabicPeriod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Καλλιέργησε την </a:t>
            </a:r>
            <a:r>
              <a:rPr lang="el-GR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ενσυναίσθηση</a:t>
            </a: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για αποτελεσματική επικοινωνία και ουσιαστικές σχέσεις</a:t>
            </a:r>
          </a:p>
          <a:p>
            <a:pPr marL="342900" lvl="0" indent="-342900">
              <a:buAutoNum type="arabicPeriod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Κάνε καθημερινή σου συνήθεια την αυτοπαρατήρηση και τον αναλογισμό</a:t>
            </a:r>
          </a:p>
          <a:p>
            <a:pPr marL="342900" lvl="0" indent="-342900">
              <a:buAutoNum type="arabicPeriod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Χτίζε αξιοπιστία μέσα από συνέπεια σε ότι υπόσχεσαι, βάζε και τίμα τα όριά σου</a:t>
            </a:r>
          </a:p>
          <a:p>
            <a:pPr marL="342900" lvl="0" indent="-342900">
              <a:buAutoNum type="arabicPeriod"/>
            </a:pPr>
            <a:r>
              <a:rPr lang="el-GR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Δώσε και δέξου την εποικοδομητική ανατροφοδότηση (όχι κριτική, ούτε αξιολόγηση)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0150" y="5527964"/>
            <a:ext cx="1192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Ακολούθησέ με στα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social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Άκουσέ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@My Radio 89,6 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&amp;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 στο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Athens Voice Podcast </a:t>
            </a:r>
            <a:r>
              <a:rPr lang="el-GR" b="1" dirty="0" smtClean="0">
                <a:latin typeface="Arial" panose="020B0604020202020204" pitchFamily="34" charset="0"/>
                <a:cs typeface="Arial" panose="020B0604020202020204" pitchFamily="34" charset="0"/>
              </a:rPr>
              <a:t>μου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www.athensvoice.gr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l-GR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1555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4_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6048</TotalTime>
  <Words>572</Words>
  <Application>Microsoft Office PowerPoint</Application>
  <PresentationFormat>Widescreen</PresentationFormat>
  <Paragraphs>55</Paragraphs>
  <Slides>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</vt:i4>
      </vt:variant>
    </vt:vector>
  </HeadingPairs>
  <TitlesOfParts>
    <vt:vector size="14" baseType="lpstr">
      <vt:lpstr>Arial</vt:lpstr>
      <vt:lpstr>Calibri</vt:lpstr>
      <vt:lpstr>Calibri Light</vt:lpstr>
      <vt:lpstr>Candara</vt:lpstr>
      <vt:lpstr>Trebuchet MS</vt:lpstr>
      <vt:lpstr>Office Theme</vt:lpstr>
      <vt:lpstr>1_Tema di Office</vt:lpstr>
      <vt:lpstr>2_Tema di Office</vt:lpstr>
      <vt:lpstr>3_Tema di Office</vt:lpstr>
      <vt:lpstr>4_Tema di Office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zeta nikolakopoulou</dc:creator>
  <cp:lastModifiedBy>Xenia Kourtoglou</cp:lastModifiedBy>
  <cp:revision>382</cp:revision>
  <cp:lastPrinted>2020-04-01T19:11:12Z</cp:lastPrinted>
  <dcterms:created xsi:type="dcterms:W3CDTF">2020-04-01T17:47:47Z</dcterms:created>
  <dcterms:modified xsi:type="dcterms:W3CDTF">2022-11-19T14:47:48Z</dcterms:modified>
</cp:coreProperties>
</file>